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19"/>
  </p:notesMasterIdLst>
  <p:handoutMasterIdLst>
    <p:handoutMasterId r:id="rId20"/>
  </p:handoutMasterIdLst>
  <p:sldIdLst>
    <p:sldId id="285" r:id="rId2"/>
    <p:sldId id="287" r:id="rId3"/>
    <p:sldId id="288" r:id="rId4"/>
    <p:sldId id="290" r:id="rId5"/>
    <p:sldId id="291" r:id="rId6"/>
    <p:sldId id="293" r:id="rId7"/>
    <p:sldId id="296" r:id="rId8"/>
    <p:sldId id="274" r:id="rId9"/>
    <p:sldId id="275" r:id="rId10"/>
    <p:sldId id="277" r:id="rId11"/>
    <p:sldId id="279" r:id="rId12"/>
    <p:sldId id="281" r:id="rId13"/>
    <p:sldId id="283" r:id="rId14"/>
    <p:sldId id="284" r:id="rId15"/>
    <p:sldId id="286" r:id="rId16"/>
    <p:sldId id="289" r:id="rId17"/>
    <p:sldId id="297" r:id="rId18"/>
  </p:sldIdLst>
  <p:sldSz cx="9144000" cy="6858000" type="screen4x3"/>
  <p:notesSz cx="6858000" cy="9144000"/>
  <p:custDataLst>
    <p:tags r:id="rId2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069F"/>
    <a:srgbClr val="4E2A84"/>
    <a:srgbClr val="582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11" autoAdjust="0"/>
    <p:restoredTop sz="86343" autoAdjust="0"/>
  </p:normalViewPr>
  <p:slideViewPr>
    <p:cSldViewPr>
      <p:cViewPr varScale="1">
        <p:scale>
          <a:sx n="93" d="100"/>
          <a:sy n="93" d="100"/>
        </p:scale>
        <p:origin x="1464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  <p:sld r:id="rId17" collapse="1"/>
    </p:sldLst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2768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8.xml"/><Relationship Id="rId13" Type="http://schemas.openxmlformats.org/officeDocument/2006/relationships/slide" Target="slides/slide13.xml"/><Relationship Id="rId3" Type="http://schemas.openxmlformats.org/officeDocument/2006/relationships/slide" Target="slides/slide3.xml"/><Relationship Id="rId7" Type="http://schemas.openxmlformats.org/officeDocument/2006/relationships/slide" Target="slides/slide7.xml"/><Relationship Id="rId12" Type="http://schemas.openxmlformats.org/officeDocument/2006/relationships/slide" Target="slides/slide12.xml"/><Relationship Id="rId17" Type="http://schemas.openxmlformats.org/officeDocument/2006/relationships/slide" Target="slides/slide17.xml"/><Relationship Id="rId2" Type="http://schemas.openxmlformats.org/officeDocument/2006/relationships/slide" Target="slides/slide2.xml"/><Relationship Id="rId16" Type="http://schemas.openxmlformats.org/officeDocument/2006/relationships/slide" Target="slides/slide16.xml"/><Relationship Id="rId1" Type="http://schemas.openxmlformats.org/officeDocument/2006/relationships/slide" Target="slides/slide1.xml"/><Relationship Id="rId6" Type="http://schemas.openxmlformats.org/officeDocument/2006/relationships/slide" Target="slides/slide6.xml"/><Relationship Id="rId11" Type="http://schemas.openxmlformats.org/officeDocument/2006/relationships/slide" Target="slides/slide11.xml"/><Relationship Id="rId5" Type="http://schemas.openxmlformats.org/officeDocument/2006/relationships/slide" Target="slides/slide5.xml"/><Relationship Id="rId15" Type="http://schemas.openxmlformats.org/officeDocument/2006/relationships/slide" Target="slides/slide15.xml"/><Relationship Id="rId10" Type="http://schemas.openxmlformats.org/officeDocument/2006/relationships/slide" Target="slides/slide10.xml"/><Relationship Id="rId4" Type="http://schemas.openxmlformats.org/officeDocument/2006/relationships/slide" Target="slides/slide4.xml"/><Relationship Id="rId9" Type="http://schemas.openxmlformats.org/officeDocument/2006/relationships/slide" Target="slides/slide9.xml"/><Relationship Id="rId14" Type="http://schemas.openxmlformats.org/officeDocument/2006/relationships/slide" Target="slides/slide1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D2F4DA7-03B9-B742-8F25-579217C0C9A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8349A-FA00-0E40-B1E7-A4158C53BE5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C179A9-7E5D-A741-9A35-D9D622CD4747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1F4D97-1073-FF4C-854F-BBBBEB69536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3F9ABF-2EF7-914B-ACF9-7C62A474B9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66AF9B-D75C-0644-8FA9-662EFD0CE27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9817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tiff>
</file>

<file path=ppt/media/image2.png>
</file>

<file path=ppt/media/image3.png>
</file>

<file path=ppt/media/image4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570D6A-FB49-A14C-9B03-21B3417100CD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B6C83-B894-2740-9986-97D8BB6F6D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8393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0497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(Go over the R code dealing with sorting &amp; filtering, and the results)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011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/>
          <a:srcRect l="5555" t="26824" b="21212"/>
          <a:stretch/>
        </p:blipFill>
        <p:spPr>
          <a:xfrm>
            <a:off x="152400" y="6324600"/>
            <a:ext cx="2806700" cy="4412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828800"/>
            <a:ext cx="7772400" cy="900546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 dirty="0"/>
              <a:t>Click To Edit Title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28194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2895600"/>
            <a:ext cx="7772400" cy="1752600"/>
          </a:xfrm>
        </p:spPr>
        <p:txBody>
          <a:bodyPr/>
          <a:lstStyle>
            <a:lvl1pPr marL="0" indent="0" algn="l">
              <a:buNone/>
              <a:defRPr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764001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 dirty="0"/>
              <a:t>Click To Edit Header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54419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722313" y="44069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7414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 dirty="0"/>
              <a:t>Click To Edit Header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08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1417638"/>
            <a:ext cx="4040188" cy="906462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2590800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5" y="1417638"/>
            <a:ext cx="4041775" cy="906462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66981" y="2590800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496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Horizontal R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Header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268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Header</a:t>
            </a:r>
          </a:p>
        </p:txBody>
      </p:sp>
    </p:spTree>
    <p:extLst>
      <p:ext uri="{BB962C8B-B14F-4D97-AF65-F5344CB8AC3E}">
        <p14:creationId xmlns:p14="http://schemas.microsoft.com/office/powerpoint/2010/main" val="1774795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296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143000" y="2819400"/>
            <a:ext cx="6647540" cy="743891"/>
            <a:chOff x="867079" y="4648198"/>
            <a:chExt cx="5333334" cy="596826"/>
          </a:xfrm>
        </p:grpSpPr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7079" y="4648199"/>
              <a:ext cx="5333334" cy="596825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4"/>
            <a:stretch/>
          </p:blipFill>
          <p:spPr>
            <a:xfrm>
              <a:off x="1425726" y="4648198"/>
              <a:ext cx="4774687" cy="596825"/>
            </a:xfrm>
            <a:prstGeom prst="rect">
              <a:avLst/>
            </a:prstGeom>
          </p:spPr>
        </p:pic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0" y="1905000"/>
            <a:ext cx="9144000" cy="261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60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0" y="0"/>
            <a:ext cx="9144000" cy="381000"/>
          </a:xfrm>
          <a:prstGeom prst="rect">
            <a:avLst/>
          </a:prstGeom>
          <a:solidFill>
            <a:srgbClr val="1006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1006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186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702" r:id="rId9"/>
  </p:sldLayoutIdLst>
  <p:txStyles>
    <p:titleStyle>
      <a:lvl1pPr algn="ctr" defTabSz="914400" rtl="0" eaLnBrk="1" latinLnBrk="0" hangingPunct="1">
        <a:spcBef>
          <a:spcPct val="0"/>
        </a:spcBef>
        <a:buNone/>
        <a:defRPr sz="4400" b="0" i="0" u="none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600"/>
        </a:spcBef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ts val="600"/>
        </a:spcBef>
        <a:buFont typeface="Arial" charset="0"/>
        <a:buChar char="•"/>
        <a:defRPr sz="2800" b="0" i="0" u="none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ts val="600"/>
        </a:spcBef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ts val="6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ts val="6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Hierarchical Clustering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A different kind of clustering method</a:t>
            </a:r>
          </a:p>
          <a:p>
            <a:r>
              <a:rPr lang="en-US" altLang="en-US" dirty="0"/>
              <a:t>Arranges the whole data set into “nested” clusters</a:t>
            </a:r>
          </a:p>
          <a:p>
            <a:pPr lvl="1"/>
            <a:r>
              <a:rPr lang="en-US" altLang="en-US" dirty="0"/>
              <a:t>Can be shown visually in a tree structure</a:t>
            </a:r>
          </a:p>
          <a:p>
            <a:r>
              <a:rPr lang="en-US" altLang="en-US" dirty="0"/>
              <a:t>How it works: each point starts as its own cluster (</a:t>
            </a:r>
            <a:r>
              <a:rPr lang="en-US" altLang="en-US" i="1" dirty="0"/>
              <a:t>n</a:t>
            </a:r>
            <a:r>
              <a:rPr lang="en-US" altLang="en-US" dirty="0"/>
              <a:t> data points </a:t>
            </a:r>
            <a:r>
              <a:rPr lang="en-US" altLang="en-US" dirty="0">
                <a:sym typeface="Wingdings" pitchFamily="2" charset="2"/>
              </a:rPr>
              <a:t></a:t>
            </a:r>
            <a:r>
              <a:rPr lang="en-US" altLang="en-US" dirty="0"/>
              <a:t> </a:t>
            </a:r>
            <a:r>
              <a:rPr lang="en-US" altLang="en-US" i="1" dirty="0"/>
              <a:t>n</a:t>
            </a:r>
            <a:r>
              <a:rPr lang="en-US" altLang="en-US" dirty="0"/>
              <a:t> clusters)</a:t>
            </a:r>
          </a:p>
          <a:p>
            <a:pPr lvl="1"/>
            <a:r>
              <a:rPr lang="en-US" altLang="en-US" dirty="0"/>
              <a:t>Repeatedly merge the two most similar clusters into a single cluster</a:t>
            </a:r>
          </a:p>
          <a:p>
            <a:pPr lvl="1"/>
            <a:r>
              <a:rPr lang="en-US" altLang="en-US" dirty="0"/>
              <a:t>After each step, we have one fewer cluster, because two clusters have merged together</a:t>
            </a:r>
          </a:p>
        </p:txBody>
      </p:sp>
    </p:spTree>
    <p:extLst>
      <p:ext uri="{BB962C8B-B14F-4D97-AF65-F5344CB8AC3E}">
        <p14:creationId xmlns:p14="http://schemas.microsoft.com/office/powerpoint/2010/main" val="2511225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Association Rule Metrics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 will look at three metrics: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Support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Confidence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Lift ratio</a:t>
            </a:r>
          </a:p>
        </p:txBody>
      </p:sp>
    </p:spTree>
    <p:extLst>
      <p:ext uri="{BB962C8B-B14F-4D97-AF65-F5344CB8AC3E}">
        <p14:creationId xmlns:p14="http://schemas.microsoft.com/office/powerpoint/2010/main" val="4269695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Shopping Cart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1" y="1523999"/>
          <a:ext cx="8235464" cy="45457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27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82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325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Transaction</a:t>
                      </a:r>
                    </a:p>
                  </a:txBody>
                  <a:tcPr marL="99054" marR="99054" marT="49535" marB="49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Shopping cart</a:t>
                      </a:r>
                    </a:p>
                  </a:txBody>
                  <a:tcPr marL="99054" marR="99054" marT="49535" marB="4953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325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99054" marR="99054" marT="49535" marB="49535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yogurt,</a:t>
                      </a:r>
                      <a:r>
                        <a:rPr lang="en-US" sz="1800" baseline="0" dirty="0"/>
                        <a:t> </a:t>
                      </a:r>
                      <a:r>
                        <a:rPr lang="en-US" sz="1800" dirty="0"/>
                        <a:t>bread, peanut butter, milk, fruit, jelly</a:t>
                      </a:r>
                    </a:p>
                  </a:txBody>
                  <a:tcPr marL="99054" marR="99054" marT="49535" marB="4953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25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</a:t>
                      </a:r>
                    </a:p>
                  </a:txBody>
                  <a:tcPr marL="99054" marR="99054" marT="49535" marB="49535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jelly,</a:t>
                      </a:r>
                      <a:r>
                        <a:rPr lang="en-US" sz="1800" baseline="0" dirty="0"/>
                        <a:t> soda, milk, fruit, vegetables, bread, peanut butter</a:t>
                      </a:r>
                      <a:endParaRPr lang="en-US" sz="1800" dirty="0"/>
                    </a:p>
                  </a:txBody>
                  <a:tcPr marL="99054" marR="99054" marT="49535" marB="4953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325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</a:t>
                      </a:r>
                    </a:p>
                  </a:txBody>
                  <a:tcPr marL="99054" marR="99054" marT="49535" marB="49535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whipped cream, fruit, chocolate sauce, beer</a:t>
                      </a:r>
                    </a:p>
                  </a:txBody>
                  <a:tcPr marL="99054" marR="99054" marT="49535" marB="4953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325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</a:t>
                      </a:r>
                    </a:p>
                  </a:txBody>
                  <a:tcPr marL="99054" marR="99054" marT="49535" marB="49535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steak, jelly, soda, </a:t>
                      </a:r>
                      <a:r>
                        <a:rPr lang="en-US" sz="1800" baseline="0" dirty="0"/>
                        <a:t>bread, fruit</a:t>
                      </a:r>
                      <a:endParaRPr lang="en-US" sz="1800" dirty="0"/>
                    </a:p>
                  </a:txBody>
                  <a:tcPr marL="99054" marR="99054" marT="49535" marB="4953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325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5</a:t>
                      </a:r>
                    </a:p>
                  </a:txBody>
                  <a:tcPr marL="99054" marR="99054" marT="49535" marB="49535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jelly, soda, peanut butter,</a:t>
                      </a:r>
                      <a:r>
                        <a:rPr lang="en-US" sz="1800" baseline="0" dirty="0"/>
                        <a:t> milk, fruit</a:t>
                      </a:r>
                      <a:endParaRPr lang="en-US" sz="1800" dirty="0"/>
                    </a:p>
                  </a:txBody>
                  <a:tcPr marL="99054" marR="99054" marT="49535" marB="4953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325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</a:t>
                      </a:r>
                    </a:p>
                  </a:txBody>
                  <a:tcPr marL="99054" marR="99054" marT="49535" marB="49535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jelly, soda, </a:t>
                      </a:r>
                      <a:r>
                        <a:rPr lang="en-US" sz="1800" baseline="0" dirty="0"/>
                        <a:t>milk, bread, fruit</a:t>
                      </a:r>
                      <a:endParaRPr lang="en-US" sz="1800" dirty="0"/>
                    </a:p>
                  </a:txBody>
                  <a:tcPr marL="99054" marR="99054" marT="49535" marB="4953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325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</a:t>
                      </a:r>
                    </a:p>
                  </a:txBody>
                  <a:tcPr marL="99054" marR="99054" marT="49535" marB="49535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fruit, soda, milk, popcorn</a:t>
                      </a:r>
                    </a:p>
                  </a:txBody>
                  <a:tcPr marL="99054" marR="99054" marT="49535" marB="4953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25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8</a:t>
                      </a:r>
                    </a:p>
                  </a:txBody>
                  <a:tcPr marL="99054" marR="99054" marT="49535" marB="49535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fruit, soda, peanut butter,</a:t>
                      </a:r>
                      <a:r>
                        <a:rPr lang="en-US" sz="1800" baseline="0" dirty="0"/>
                        <a:t> milk, vegetables</a:t>
                      </a:r>
                      <a:endParaRPr lang="en-US" sz="1800" dirty="0"/>
                    </a:p>
                  </a:txBody>
                  <a:tcPr marL="99054" marR="99054" marT="49535" marB="4953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325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9</a:t>
                      </a:r>
                    </a:p>
                  </a:txBody>
                  <a:tcPr marL="99054" marR="99054" marT="49535" marB="49535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fruit, cheese, yogurt</a:t>
                      </a:r>
                    </a:p>
                  </a:txBody>
                  <a:tcPr marL="99054" marR="99054" marT="49535" marB="4953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325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10</a:t>
                      </a:r>
                    </a:p>
                  </a:txBody>
                  <a:tcPr marL="99054" marR="99054" marT="49535" marB="49535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vegetables,</a:t>
                      </a:r>
                      <a:r>
                        <a:rPr lang="en-US" sz="1800" baseline="0" dirty="0"/>
                        <a:t> yogurt, beer</a:t>
                      </a:r>
                      <a:endParaRPr lang="en-US" sz="1800" dirty="0"/>
                    </a:p>
                  </a:txBody>
                  <a:tcPr marL="99054" marR="99054" marT="49535" marB="4953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8730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Support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The </a:t>
            </a:r>
            <a:r>
              <a:rPr lang="en-US" altLang="en-US" i="1" dirty="0"/>
              <a:t>support</a:t>
            </a:r>
            <a:r>
              <a:rPr lang="en-US" altLang="en-US" dirty="0"/>
              <a:t> of an item or set of items is the proportion of data points for which it occurs.</a:t>
            </a:r>
          </a:p>
          <a:p>
            <a:r>
              <a:rPr lang="en-US" altLang="en-US" dirty="0"/>
              <a:t>In the shopping cart example, the support of {milk} is 0.6.</a:t>
            </a:r>
          </a:p>
          <a:p>
            <a:r>
              <a:rPr lang="en-US" altLang="en-US" dirty="0"/>
              <a:t>The support of {milk, bread} is 0.3.</a:t>
            </a:r>
          </a:p>
          <a:p>
            <a:pPr lvl="1"/>
            <a:r>
              <a:rPr lang="en-US" altLang="en-US" dirty="0"/>
              <a:t>Confidence can be written as:</a:t>
            </a:r>
          </a:p>
          <a:p>
            <a:pPr marL="457200" lvl="1" indent="0" algn="ctr">
              <a:buNone/>
            </a:pPr>
            <a:r>
              <a:rPr lang="en-US" altLang="en-US" dirty="0"/>
              <a:t>support of {premise, conclusion}</a:t>
            </a:r>
            <a:br>
              <a:rPr lang="en-US" altLang="en-US" dirty="0"/>
            </a:br>
            <a:r>
              <a:rPr lang="en-US" altLang="en-US" dirty="0"/>
              <a:t>support of {premise}</a:t>
            </a:r>
          </a:p>
        </p:txBody>
      </p:sp>
      <p:cxnSp>
        <p:nvCxnSpPr>
          <p:cNvPr id="6148" name="Straight Connector 2"/>
          <p:cNvCxnSpPr>
            <a:cxnSpLocks noChangeShapeType="1"/>
          </p:cNvCxnSpPr>
          <p:nvPr/>
        </p:nvCxnSpPr>
        <p:spPr bwMode="auto">
          <a:xfrm>
            <a:off x="2209800" y="5791200"/>
            <a:ext cx="5105400" cy="0"/>
          </a:xfrm>
          <a:prstGeom prst="line">
            <a:avLst/>
          </a:prstGeom>
          <a:noFill/>
          <a:ln w="19050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71517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Limitation of Confidence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Issue: consequents with high support will always yield high confidence for the association rule</a:t>
            </a:r>
          </a:p>
          <a:p>
            <a:pPr lvl="1"/>
            <a:r>
              <a:rPr lang="en-US" dirty="0"/>
              <a:t>Beatles and Bach problem</a:t>
            </a:r>
          </a:p>
        </p:txBody>
      </p:sp>
    </p:spTree>
    <p:extLst>
      <p:ext uri="{BB962C8B-B14F-4D97-AF65-F5344CB8AC3E}">
        <p14:creationId xmlns:p14="http://schemas.microsoft.com/office/powerpoint/2010/main" val="16311476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Lift Ratio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/>
          <a:lstStyle/>
          <a:p>
            <a:r>
              <a:rPr lang="en-US" i="1" dirty="0"/>
              <a:t>Lift ratio </a:t>
            </a:r>
            <a:r>
              <a:rPr lang="en-US" dirty="0"/>
              <a:t>is a way to resolve this problem</a:t>
            </a:r>
          </a:p>
          <a:p>
            <a:r>
              <a:rPr lang="en-US" dirty="0"/>
              <a:t>Lift ratio: </a:t>
            </a:r>
          </a:p>
          <a:p>
            <a:pPr marL="0" indent="0" algn="ctr">
              <a:buNone/>
            </a:pPr>
            <a:r>
              <a:rPr lang="en-US" dirty="0"/>
              <a:t>Confidence</a:t>
            </a:r>
            <a:br>
              <a:rPr lang="en-US" dirty="0"/>
            </a:br>
            <a:r>
              <a:rPr lang="en-US" dirty="0"/>
              <a:t>Support of conclusion</a:t>
            </a:r>
          </a:p>
          <a:p>
            <a:pPr marL="0" indent="0" algn="ctr">
              <a:buNone/>
            </a:pPr>
            <a:br>
              <a:rPr lang="en-US" dirty="0"/>
            </a:br>
            <a:r>
              <a:rPr lang="en-US" dirty="0"/>
              <a:t>“New probability”</a:t>
            </a:r>
            <a:br>
              <a:rPr lang="en-US" dirty="0"/>
            </a:br>
            <a:r>
              <a:rPr lang="en-US" dirty="0"/>
              <a:t>“Original probability”</a:t>
            </a:r>
          </a:p>
          <a:p>
            <a:endParaRPr lang="en-US" sz="1200" dirty="0"/>
          </a:p>
          <a:p>
            <a:r>
              <a:rPr lang="en-US" dirty="0"/>
              <a:t>Lift ratio is the factor by which the premise increases the probability of the conclusion</a:t>
            </a:r>
          </a:p>
        </p:txBody>
      </p:sp>
      <p:cxnSp>
        <p:nvCxnSpPr>
          <p:cNvPr id="4" name="Straight Connector 3"/>
          <p:cNvCxnSpPr>
            <a:cxnSpLocks noChangeShapeType="1"/>
          </p:cNvCxnSpPr>
          <p:nvPr/>
        </p:nvCxnSpPr>
        <p:spPr bwMode="auto">
          <a:xfrm>
            <a:off x="2590800" y="3276600"/>
            <a:ext cx="4191000" cy="0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" name="Straight Connector 4"/>
          <p:cNvCxnSpPr>
            <a:cxnSpLocks noChangeShapeType="1"/>
          </p:cNvCxnSpPr>
          <p:nvPr/>
        </p:nvCxnSpPr>
        <p:spPr bwMode="auto">
          <a:xfrm>
            <a:off x="2590800" y="4800600"/>
            <a:ext cx="4191000" cy="0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5107272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Lift Ratios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Association rule:</a:t>
            </a:r>
            <a:br>
              <a:rPr lang="en-US" sz="2800" dirty="0"/>
            </a:br>
            <a:r>
              <a:rPr lang="en-US" sz="2800" dirty="0"/>
              <a:t>“If two-car garage, then swimming pool”</a:t>
            </a:r>
          </a:p>
          <a:p>
            <a:r>
              <a:rPr lang="en-US" sz="2800" dirty="0"/>
              <a:t>Lift ratio = 2.4</a:t>
            </a:r>
          </a:p>
          <a:p>
            <a:pPr lvl="1"/>
            <a:r>
              <a:rPr lang="en-US" sz="2400" dirty="0"/>
              <a:t>A house with a two-car garage is 2.4 times more likely to have a swimming pool</a:t>
            </a:r>
          </a:p>
          <a:p>
            <a:r>
              <a:rPr lang="en-US" sz="2800" dirty="0"/>
              <a:t>Lift ratio = 0.7</a:t>
            </a:r>
          </a:p>
          <a:p>
            <a:pPr lvl="1"/>
            <a:r>
              <a:rPr lang="en-US" sz="2400" dirty="0"/>
              <a:t>A house with a two-car garage is 0.7 times as likely (30% less likely) to have a swimming pool</a:t>
            </a:r>
          </a:p>
          <a:p>
            <a:r>
              <a:rPr lang="en-US" sz="2800" dirty="0"/>
              <a:t>Lift ratio = 1</a:t>
            </a:r>
          </a:p>
          <a:p>
            <a:pPr lvl="1"/>
            <a:r>
              <a:rPr lang="en-US" sz="2400" dirty="0"/>
              <a:t>A house with a two-car garage is just as likely as any other house to have a swimming pool</a:t>
            </a:r>
          </a:p>
        </p:txBody>
      </p:sp>
    </p:spTree>
    <p:extLst>
      <p:ext uri="{BB962C8B-B14F-4D97-AF65-F5344CB8AC3E}">
        <p14:creationId xmlns:p14="http://schemas.microsoft.com/office/powerpoint/2010/main" val="3913872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Sorting and Filtering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Invaluable when working with association rules (especially when the number of items is large)</a:t>
            </a:r>
          </a:p>
          <a:p>
            <a:r>
              <a:rPr lang="en-US" altLang="en-US" dirty="0"/>
              <a:t>Can filter based on metrics</a:t>
            </a:r>
          </a:p>
          <a:p>
            <a:pPr lvl="1"/>
            <a:r>
              <a:rPr lang="en-US" altLang="en-US" dirty="0"/>
              <a:t>For example, if we only want to see rules above a minimum support and confidence</a:t>
            </a:r>
          </a:p>
          <a:p>
            <a:r>
              <a:rPr lang="en-US" altLang="en-US" dirty="0"/>
              <a:t>Sorting makes it easy to identify rules with high confidence, lift ratio, or support</a:t>
            </a:r>
          </a:p>
          <a:p>
            <a:pPr lvl="1"/>
            <a:r>
              <a:rPr lang="en-US" altLang="en-US" dirty="0"/>
              <a:t>Also easy to find rules involving a specific item or set of items</a:t>
            </a:r>
          </a:p>
        </p:txBody>
      </p:sp>
    </p:spTree>
    <p:extLst>
      <p:ext uri="{BB962C8B-B14F-4D97-AF65-F5344CB8AC3E}">
        <p14:creationId xmlns:p14="http://schemas.microsoft.com/office/powerpoint/2010/main" val="3175660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Association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Support, confidence, and lift ratio are all helpful</a:t>
            </a:r>
          </a:p>
          <a:p>
            <a:r>
              <a:rPr lang="en-US" altLang="en-US" dirty="0"/>
              <a:t>Value depends on context and what will be done with the information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637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 altLang="en-US" dirty="0"/>
              <a:t>Distance Between Clusters</a:t>
            </a:r>
          </a:p>
        </p:txBody>
      </p:sp>
      <p:grpSp>
        <p:nvGrpSpPr>
          <p:cNvPr id="8" name="Group 7" descr="How we measure distance between clusters">
            <a:extLst>
              <a:ext uri="{FF2B5EF4-FFF2-40B4-BE49-F238E27FC236}">
                <a16:creationId xmlns:a16="http://schemas.microsoft.com/office/drawing/2014/main" id="{B102D21F-EBD1-6241-AEBC-1D2EE50EE85F}"/>
              </a:ext>
            </a:extLst>
          </p:cNvPr>
          <p:cNvGrpSpPr/>
          <p:nvPr/>
        </p:nvGrpSpPr>
        <p:grpSpPr>
          <a:xfrm>
            <a:off x="1684537" y="2061468"/>
            <a:ext cx="5827312" cy="4370872"/>
            <a:chOff x="1684537" y="2061468"/>
            <a:chExt cx="5827312" cy="4370872"/>
          </a:xfrm>
        </p:grpSpPr>
        <p:cxnSp>
          <p:nvCxnSpPr>
            <p:cNvPr id="28677" name="Straight Arrow Connector 6"/>
            <p:cNvCxnSpPr>
              <a:cxnSpLocks noChangeShapeType="1"/>
            </p:cNvCxnSpPr>
            <p:nvPr/>
          </p:nvCxnSpPr>
          <p:spPr bwMode="auto">
            <a:xfrm>
              <a:off x="3013075" y="2201862"/>
              <a:ext cx="3046412" cy="0"/>
            </a:xfrm>
            <a:prstGeom prst="straightConnector1">
              <a:avLst/>
            </a:prstGeom>
            <a:noFill/>
            <a:ln w="57150" algn="ctr">
              <a:solidFill>
                <a:schemeClr val="tx1">
                  <a:lumMod val="75000"/>
                  <a:lumOff val="25000"/>
                </a:schemeClr>
              </a:solidFill>
              <a:round/>
              <a:headEnd type="triangle" w="sm" len="med"/>
              <a:tailEnd type="triangle" w="sm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9" name="TextBox 8"/>
            <p:cNvSpPr txBox="1"/>
            <p:nvPr/>
          </p:nvSpPr>
          <p:spPr>
            <a:xfrm>
              <a:off x="3999706" y="2514107"/>
              <a:ext cx="1144588" cy="461963"/>
            </a:xfrm>
            <a:prstGeom prst="rect">
              <a:avLst/>
            </a:prstGeom>
            <a:noFill/>
          </p:spPr>
          <p:txBody>
            <a:bodyPr>
              <a:noAutofit/>
            </a:bodyPr>
            <a:lstStyle/>
            <a:p>
              <a:pPr algn="ctr">
                <a:defRPr/>
              </a:pPr>
              <a:r>
                <a:rPr lang="en-US" sz="2400" b="1" dirty="0">
                  <a:latin typeface="+mn-lt"/>
                </a:rPr>
                <a:t>Easy!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451625" y="5874768"/>
              <a:ext cx="2345075" cy="557572"/>
            </a:xfrm>
            <a:prstGeom prst="rect">
              <a:avLst/>
            </a:prstGeom>
            <a:noFill/>
          </p:spPr>
          <p:txBody>
            <a:bodyPr>
              <a:noAutofit/>
            </a:bodyPr>
            <a:lstStyle/>
            <a:p>
              <a:pPr algn="ctr">
                <a:defRPr/>
              </a:pPr>
              <a:r>
                <a:rPr lang="en-US" sz="2400" b="1" dirty="0">
                  <a:latin typeface="+mn-lt"/>
                </a:rPr>
                <a:t>Not as easy</a:t>
              </a:r>
            </a:p>
          </p:txBody>
        </p:sp>
        <p:cxnSp>
          <p:nvCxnSpPr>
            <p:cNvPr id="28694" name="Straight Arrow Connector 27"/>
            <p:cNvCxnSpPr>
              <a:cxnSpLocks noChangeShapeType="1"/>
            </p:cNvCxnSpPr>
            <p:nvPr/>
          </p:nvCxnSpPr>
          <p:spPr bwMode="auto">
            <a:xfrm>
              <a:off x="3981450" y="5403452"/>
              <a:ext cx="1296987" cy="0"/>
            </a:xfrm>
            <a:prstGeom prst="straightConnector1">
              <a:avLst/>
            </a:prstGeom>
            <a:noFill/>
            <a:ln w="57150" algn="ctr">
              <a:solidFill>
                <a:schemeClr val="tx1">
                  <a:lumMod val="75000"/>
                  <a:lumOff val="25000"/>
                </a:schemeClr>
              </a:solidFill>
              <a:round/>
              <a:headEnd type="triangle" w="sm" len="med"/>
              <a:tailEnd type="triangle" w="sm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9" name="TextBox 28"/>
            <p:cNvSpPr txBox="1"/>
            <p:nvPr/>
          </p:nvSpPr>
          <p:spPr>
            <a:xfrm>
              <a:off x="4298950" y="4412285"/>
              <a:ext cx="474663" cy="1016000"/>
            </a:xfrm>
            <a:prstGeom prst="rect">
              <a:avLst/>
            </a:prstGeom>
            <a:noFill/>
          </p:spPr>
          <p:txBody>
            <a:bodyPr>
              <a:noAutofit/>
            </a:bodyPr>
            <a:lstStyle/>
            <a:p>
              <a:pPr>
                <a:defRPr/>
              </a:pPr>
              <a:r>
                <a:rPr lang="en-US" sz="6000" b="1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+mn-lt"/>
                </a:rPr>
                <a:t>?</a:t>
              </a:r>
            </a:p>
          </p:txBody>
        </p:sp>
        <p:sp>
          <p:nvSpPr>
            <p:cNvPr id="28" name="Oval 21">
              <a:extLst>
                <a:ext uri="{FF2B5EF4-FFF2-40B4-BE49-F238E27FC236}">
                  <a16:creationId xmlns:a16="http://schemas.microsoft.com/office/drawing/2014/main" id="{EEFDD850-9404-9B4B-9A8A-068542A8B0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40616" y="2067297"/>
              <a:ext cx="280788" cy="280788"/>
            </a:xfrm>
            <a:prstGeom prst="ellipse">
              <a:avLst/>
            </a:prstGeom>
            <a:solidFill>
              <a:schemeClr val="accent2"/>
            </a:solidFill>
            <a:ln w="12700" algn="ctr">
              <a:solidFill>
                <a:schemeClr val="accent2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9" name="Oval 21">
              <a:extLst>
                <a:ext uri="{FF2B5EF4-FFF2-40B4-BE49-F238E27FC236}">
                  <a16:creationId xmlns:a16="http://schemas.microsoft.com/office/drawing/2014/main" id="{9E4A3201-6181-0D44-83C2-2CFE9EB125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2943" y="2061468"/>
              <a:ext cx="280788" cy="280788"/>
            </a:xfrm>
            <a:prstGeom prst="ellipse">
              <a:avLst/>
            </a:prstGeom>
            <a:solidFill>
              <a:schemeClr val="accent4"/>
            </a:solidFill>
            <a:ln w="12700" algn="ctr">
              <a:solidFill>
                <a:schemeClr val="tx2">
                  <a:lumMod val="50000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0" name="Oval 21">
              <a:extLst>
                <a:ext uri="{FF2B5EF4-FFF2-40B4-BE49-F238E27FC236}">
                  <a16:creationId xmlns:a16="http://schemas.microsoft.com/office/drawing/2014/main" id="{4BE5D94B-AC84-884B-B756-B388EA8143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9800" y="4613938"/>
              <a:ext cx="280788" cy="280788"/>
            </a:xfrm>
            <a:prstGeom prst="ellipse">
              <a:avLst/>
            </a:prstGeom>
            <a:solidFill>
              <a:schemeClr val="accent2"/>
            </a:solidFill>
            <a:ln w="12700" algn="ctr">
              <a:solidFill>
                <a:schemeClr val="accent2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1" name="Oval 21">
              <a:extLst>
                <a:ext uri="{FF2B5EF4-FFF2-40B4-BE49-F238E27FC236}">
                  <a16:creationId xmlns:a16="http://schemas.microsoft.com/office/drawing/2014/main" id="{20FC8383-F2E2-424F-955D-FBA706E0A6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4537" y="5042504"/>
              <a:ext cx="280788" cy="280788"/>
            </a:xfrm>
            <a:prstGeom prst="ellipse">
              <a:avLst/>
            </a:prstGeom>
            <a:solidFill>
              <a:schemeClr val="accent2"/>
            </a:solidFill>
            <a:ln w="12700" algn="ctr">
              <a:solidFill>
                <a:schemeClr val="accent2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2" name="Oval 21">
              <a:extLst>
                <a:ext uri="{FF2B5EF4-FFF2-40B4-BE49-F238E27FC236}">
                  <a16:creationId xmlns:a16="http://schemas.microsoft.com/office/drawing/2014/main" id="{74A494F2-703A-8942-8AD8-E9672187D7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03737" y="5101867"/>
              <a:ext cx="280788" cy="280788"/>
            </a:xfrm>
            <a:prstGeom prst="ellipse">
              <a:avLst/>
            </a:prstGeom>
            <a:solidFill>
              <a:schemeClr val="accent2"/>
            </a:solidFill>
            <a:ln w="12700" algn="ctr">
              <a:solidFill>
                <a:schemeClr val="accent2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3" name="Oval 21">
              <a:extLst>
                <a:ext uri="{FF2B5EF4-FFF2-40B4-BE49-F238E27FC236}">
                  <a16:creationId xmlns:a16="http://schemas.microsoft.com/office/drawing/2014/main" id="{6916EDFA-45D1-7447-88D7-AA8BB4E770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69900" y="5872766"/>
              <a:ext cx="280788" cy="280788"/>
            </a:xfrm>
            <a:prstGeom prst="ellipse">
              <a:avLst/>
            </a:prstGeom>
            <a:solidFill>
              <a:schemeClr val="accent2"/>
            </a:solidFill>
            <a:ln w="12700" algn="ctr">
              <a:solidFill>
                <a:schemeClr val="accent2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4" name="Oval 21">
              <a:extLst>
                <a:ext uri="{FF2B5EF4-FFF2-40B4-BE49-F238E27FC236}">
                  <a16:creationId xmlns:a16="http://schemas.microsoft.com/office/drawing/2014/main" id="{1C86F86D-6327-7F4A-99C5-ED0B725822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9401" y="4212242"/>
              <a:ext cx="280788" cy="280788"/>
            </a:xfrm>
            <a:prstGeom prst="ellipse">
              <a:avLst/>
            </a:prstGeom>
            <a:solidFill>
              <a:schemeClr val="accent2"/>
            </a:solidFill>
            <a:ln w="12700" algn="ctr">
              <a:solidFill>
                <a:schemeClr val="accent2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5" name="Oval 21">
              <a:extLst>
                <a:ext uri="{FF2B5EF4-FFF2-40B4-BE49-F238E27FC236}">
                  <a16:creationId xmlns:a16="http://schemas.microsoft.com/office/drawing/2014/main" id="{4B7FC419-181F-3848-B58D-321F5E25AD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94137" y="5182898"/>
              <a:ext cx="280788" cy="280788"/>
            </a:xfrm>
            <a:prstGeom prst="ellipse">
              <a:avLst/>
            </a:prstGeom>
            <a:solidFill>
              <a:schemeClr val="accent2"/>
            </a:solidFill>
            <a:ln w="12700" algn="ctr">
              <a:solidFill>
                <a:schemeClr val="accent2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6" name="Oval 21">
              <a:extLst>
                <a:ext uri="{FF2B5EF4-FFF2-40B4-BE49-F238E27FC236}">
                  <a16:creationId xmlns:a16="http://schemas.microsoft.com/office/drawing/2014/main" id="{F22A891A-0F98-C947-851C-44B274A17A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03737" y="4473544"/>
              <a:ext cx="280788" cy="280788"/>
            </a:xfrm>
            <a:prstGeom prst="ellipse">
              <a:avLst/>
            </a:prstGeom>
            <a:solidFill>
              <a:schemeClr val="accent2"/>
            </a:solidFill>
            <a:ln w="12700" algn="ctr">
              <a:solidFill>
                <a:schemeClr val="accent2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7" name="Oval 21">
              <a:extLst>
                <a:ext uri="{FF2B5EF4-FFF2-40B4-BE49-F238E27FC236}">
                  <a16:creationId xmlns:a16="http://schemas.microsoft.com/office/drawing/2014/main" id="{FD1DD833-FEB1-514F-8FE6-B252449BC4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7638" y="4918731"/>
              <a:ext cx="280788" cy="280788"/>
            </a:xfrm>
            <a:prstGeom prst="ellipse">
              <a:avLst/>
            </a:prstGeom>
            <a:solidFill>
              <a:schemeClr val="accent4"/>
            </a:solidFill>
            <a:ln w="12700" algn="ctr">
              <a:solidFill>
                <a:schemeClr val="tx2">
                  <a:lumMod val="50000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8" name="Oval 21">
              <a:extLst>
                <a:ext uri="{FF2B5EF4-FFF2-40B4-BE49-F238E27FC236}">
                  <a16:creationId xmlns:a16="http://schemas.microsoft.com/office/drawing/2014/main" id="{081E33B4-67D9-1F4B-92DA-F2445AF81B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2943" y="4017137"/>
              <a:ext cx="280788" cy="280788"/>
            </a:xfrm>
            <a:prstGeom prst="ellipse">
              <a:avLst/>
            </a:prstGeom>
            <a:solidFill>
              <a:schemeClr val="accent4"/>
            </a:solidFill>
            <a:ln w="12700" algn="ctr">
              <a:solidFill>
                <a:schemeClr val="tx2">
                  <a:lumMod val="50000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9" name="Oval 21">
              <a:extLst>
                <a:ext uri="{FF2B5EF4-FFF2-40B4-BE49-F238E27FC236}">
                  <a16:creationId xmlns:a16="http://schemas.microsoft.com/office/drawing/2014/main" id="{DD1CD68E-AAD0-B244-B52F-4A5C9558F8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42731" y="5323292"/>
              <a:ext cx="280788" cy="280788"/>
            </a:xfrm>
            <a:prstGeom prst="ellipse">
              <a:avLst/>
            </a:prstGeom>
            <a:solidFill>
              <a:schemeClr val="accent4"/>
            </a:solidFill>
            <a:ln w="12700" algn="ctr">
              <a:solidFill>
                <a:schemeClr val="tx2">
                  <a:lumMod val="50000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50" name="Oval 21">
              <a:extLst>
                <a:ext uri="{FF2B5EF4-FFF2-40B4-BE49-F238E27FC236}">
                  <a16:creationId xmlns:a16="http://schemas.microsoft.com/office/drawing/2014/main" id="{3F0BFE84-F655-514F-A770-1B7D7B2E36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00143" y="4412285"/>
              <a:ext cx="280788" cy="280788"/>
            </a:xfrm>
            <a:prstGeom prst="ellipse">
              <a:avLst/>
            </a:prstGeom>
            <a:solidFill>
              <a:schemeClr val="accent4"/>
            </a:solidFill>
            <a:ln w="12700" algn="ctr">
              <a:solidFill>
                <a:schemeClr val="tx2">
                  <a:lumMod val="50000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51" name="Oval 21">
              <a:extLst>
                <a:ext uri="{FF2B5EF4-FFF2-40B4-BE49-F238E27FC236}">
                  <a16:creationId xmlns:a16="http://schemas.microsoft.com/office/drawing/2014/main" id="{DF7A0D57-6DCD-4A49-8D65-971120746B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2337" y="4639714"/>
              <a:ext cx="280788" cy="280788"/>
            </a:xfrm>
            <a:prstGeom prst="ellipse">
              <a:avLst/>
            </a:prstGeom>
            <a:solidFill>
              <a:schemeClr val="accent4"/>
            </a:solidFill>
            <a:ln w="12700" algn="ctr">
              <a:solidFill>
                <a:schemeClr val="tx2">
                  <a:lumMod val="50000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52" name="Oval 21">
              <a:extLst>
                <a:ext uri="{FF2B5EF4-FFF2-40B4-BE49-F238E27FC236}">
                  <a16:creationId xmlns:a16="http://schemas.microsoft.com/office/drawing/2014/main" id="{3BFE7785-7D22-4B45-9F6E-6FDF6026C8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8891" y="5403452"/>
              <a:ext cx="280788" cy="280788"/>
            </a:xfrm>
            <a:prstGeom prst="ellipse">
              <a:avLst/>
            </a:prstGeom>
            <a:solidFill>
              <a:schemeClr val="accent4"/>
            </a:solidFill>
            <a:ln w="12700" algn="ctr">
              <a:solidFill>
                <a:schemeClr val="tx2">
                  <a:lumMod val="50000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53" name="Oval 21">
              <a:extLst>
                <a:ext uri="{FF2B5EF4-FFF2-40B4-BE49-F238E27FC236}">
                  <a16:creationId xmlns:a16="http://schemas.microsoft.com/office/drawing/2014/main" id="{7927EBF6-B3FC-1F46-A7A6-32B7465B56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7638" y="5820325"/>
              <a:ext cx="280788" cy="280788"/>
            </a:xfrm>
            <a:prstGeom prst="ellipse">
              <a:avLst/>
            </a:prstGeom>
            <a:solidFill>
              <a:schemeClr val="accent4"/>
            </a:solidFill>
            <a:ln w="12700" algn="ctr">
              <a:solidFill>
                <a:schemeClr val="tx2">
                  <a:lumMod val="50000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54" name="Oval 21">
              <a:extLst>
                <a:ext uri="{FF2B5EF4-FFF2-40B4-BE49-F238E27FC236}">
                  <a16:creationId xmlns:a16="http://schemas.microsoft.com/office/drawing/2014/main" id="{26B244BF-6105-0742-A472-B79DF0B1A0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1061" y="4803705"/>
              <a:ext cx="280788" cy="280788"/>
            </a:xfrm>
            <a:prstGeom prst="ellipse">
              <a:avLst/>
            </a:prstGeom>
            <a:solidFill>
              <a:schemeClr val="accent4"/>
            </a:solidFill>
            <a:ln w="12700" algn="ctr">
              <a:solidFill>
                <a:schemeClr val="tx2">
                  <a:lumMod val="50000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23965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Distance Between Clusters</a:t>
            </a: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en-US" sz="2800" dirty="0"/>
              <a:t>Four common approaches to measure distance:</a:t>
            </a:r>
          </a:p>
          <a:p>
            <a:pPr marL="514350" indent="-457200">
              <a:buFont typeface="+mj-lt"/>
              <a:buAutoNum type="arabicPeriod"/>
            </a:pPr>
            <a:r>
              <a:rPr lang="en-US" altLang="en-US" sz="2800" i="1" dirty="0"/>
              <a:t>Single linkage</a:t>
            </a:r>
            <a:r>
              <a:rPr lang="en-US" altLang="en-US" sz="2800" dirty="0"/>
              <a:t>: uses the pair of points from the clusters with the smallest distance between them</a:t>
            </a:r>
          </a:p>
          <a:p>
            <a:pPr marL="514350" indent="-457200">
              <a:buFont typeface="+mj-lt"/>
              <a:buAutoNum type="arabicPeriod"/>
            </a:pPr>
            <a:r>
              <a:rPr lang="en-US" altLang="en-US" sz="2800" i="1" dirty="0"/>
              <a:t>Complete linkage</a:t>
            </a:r>
            <a:r>
              <a:rPr lang="en-US" altLang="en-US" sz="2800" dirty="0"/>
              <a:t>: uses the pair of points from the clusters with the greatest distance between them</a:t>
            </a:r>
          </a:p>
          <a:p>
            <a:pPr marL="514350" indent="-457200">
              <a:buFont typeface="+mj-lt"/>
              <a:buAutoNum type="arabicPeriod"/>
            </a:pPr>
            <a:r>
              <a:rPr lang="en-US" altLang="en-US" sz="2800" i="1" dirty="0"/>
              <a:t>Group average linkage</a:t>
            </a:r>
            <a:r>
              <a:rPr lang="en-US" altLang="en-US" sz="2800" dirty="0"/>
              <a:t>: takes the average distance of all possible pairs of points</a:t>
            </a:r>
          </a:p>
          <a:p>
            <a:pPr marL="514350" indent="-457200">
              <a:buFont typeface="+mj-lt"/>
              <a:buAutoNum type="arabicPeriod"/>
            </a:pPr>
            <a:r>
              <a:rPr lang="en-US" altLang="en-US" sz="2800" i="1" dirty="0"/>
              <a:t>Centroid method</a:t>
            </a:r>
            <a:r>
              <a:rPr lang="en-US" altLang="en-US" sz="2800" dirty="0"/>
              <a:t>: uses the distance between the centroids of the two clusters</a:t>
            </a:r>
          </a:p>
        </p:txBody>
      </p:sp>
    </p:spTree>
    <p:extLst>
      <p:ext uri="{BB962C8B-B14F-4D97-AF65-F5344CB8AC3E}">
        <p14:creationId xmlns:p14="http://schemas.microsoft.com/office/powerpoint/2010/main" val="857101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err="1"/>
              <a:t>Dendrogram</a:t>
            </a:r>
            <a:endParaRPr lang="en-US" altLang="en-US" dirty="0"/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447799"/>
          </a:xfrm>
        </p:spPr>
        <p:txBody>
          <a:bodyPr/>
          <a:lstStyle/>
          <a:p>
            <a:r>
              <a:rPr lang="en-US" altLang="en-US" sz="2800" dirty="0"/>
              <a:t>The output from hierarchical clustering is a </a:t>
            </a:r>
            <a:r>
              <a:rPr lang="en-US" altLang="en-US" sz="2800" i="1" dirty="0" err="1"/>
              <a:t>dendrogram</a:t>
            </a:r>
            <a:endParaRPr lang="en-US" altLang="en-US" sz="2800" i="1" dirty="0"/>
          </a:p>
          <a:p>
            <a:r>
              <a:rPr lang="en-US" altLang="en-US" sz="2800" dirty="0"/>
              <a:t>Displays clusters and distances between them</a:t>
            </a:r>
          </a:p>
        </p:txBody>
      </p:sp>
      <p:pic>
        <p:nvPicPr>
          <p:cNvPr id="6" name="Picture 5" descr="An example dendrogram for a small data set">
            <a:extLst>
              <a:ext uri="{FF2B5EF4-FFF2-40B4-BE49-F238E27FC236}">
                <a16:creationId xmlns:a16="http://schemas.microsoft.com/office/drawing/2014/main" id="{B11E49A0-3A49-414C-9376-0AA09039624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992" r="16982"/>
          <a:stretch>
            <a:fillRect/>
          </a:stretch>
        </p:blipFill>
        <p:spPr bwMode="auto">
          <a:xfrm>
            <a:off x="2151972" y="3276600"/>
            <a:ext cx="4840057" cy="3265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43330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err="1"/>
              <a:t>Dendrogram</a:t>
            </a:r>
            <a:endParaRPr lang="en-US" altLang="en-US" dirty="0"/>
          </a:p>
        </p:txBody>
      </p:sp>
      <p:sp>
        <p:nvSpPr>
          <p:cNvPr id="23554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95399"/>
          </a:xfrm>
        </p:spPr>
        <p:txBody>
          <a:bodyPr/>
          <a:lstStyle/>
          <a:p>
            <a:r>
              <a:rPr lang="en-US" altLang="en-US" sz="2400" dirty="0"/>
              <a:t>The height of a bar represents the distance between the two clusters being merged.</a:t>
            </a:r>
          </a:p>
          <a:p>
            <a:r>
              <a:rPr lang="en-US" altLang="en-US" sz="2400" dirty="0"/>
              <a:t>The idea is not to merge clusters that are very far apart.</a:t>
            </a:r>
          </a:p>
        </p:txBody>
      </p:sp>
      <p:pic>
        <p:nvPicPr>
          <p:cNvPr id="23556" name="Picture 5" descr="An example dendrogram for a small data set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992" r="16982"/>
          <a:stretch>
            <a:fillRect/>
          </a:stretch>
        </p:blipFill>
        <p:spPr bwMode="auto">
          <a:xfrm>
            <a:off x="2151972" y="3276600"/>
            <a:ext cx="4840057" cy="3265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53423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604" name="Straight Arrow Connector 8"/>
          <p:cNvCxnSpPr>
            <a:cxnSpLocks noChangeShapeType="1"/>
          </p:cNvCxnSpPr>
          <p:nvPr/>
        </p:nvCxnSpPr>
        <p:spPr bwMode="auto">
          <a:xfrm>
            <a:off x="5010046" y="2774156"/>
            <a:ext cx="1143000" cy="0"/>
          </a:xfrm>
          <a:prstGeom prst="straightConnector1">
            <a:avLst/>
          </a:prstGeom>
          <a:noFill/>
          <a:ln w="5715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" name="TextBox 5"/>
          <p:cNvSpPr txBox="1"/>
          <p:nvPr/>
        </p:nvSpPr>
        <p:spPr>
          <a:xfrm>
            <a:off x="6553200" y="2571206"/>
            <a:ext cx="1238146" cy="369332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defRPr/>
            </a:pPr>
            <a:r>
              <a:rPr lang="en-US" dirty="0"/>
              <a:t>Two</a:t>
            </a:r>
            <a:r>
              <a:rPr lang="en-US" dirty="0">
                <a:latin typeface="+mn-lt"/>
              </a:rPr>
              <a:t> clusters</a:t>
            </a:r>
          </a:p>
        </p:txBody>
      </p:sp>
      <p:cxnSp>
        <p:nvCxnSpPr>
          <p:cNvPr id="25608" name="Straight Arrow Connector 10"/>
          <p:cNvCxnSpPr>
            <a:cxnSpLocks noChangeShapeType="1"/>
          </p:cNvCxnSpPr>
          <p:nvPr/>
        </p:nvCxnSpPr>
        <p:spPr bwMode="auto">
          <a:xfrm>
            <a:off x="5105400" y="5791200"/>
            <a:ext cx="1143000" cy="0"/>
          </a:xfrm>
          <a:prstGeom prst="straightConnector1">
            <a:avLst/>
          </a:prstGeom>
          <a:noFill/>
          <a:ln w="5715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TextBox 11"/>
          <p:cNvSpPr txBox="1"/>
          <p:nvPr/>
        </p:nvSpPr>
        <p:spPr>
          <a:xfrm>
            <a:off x="6553200" y="5560219"/>
            <a:ext cx="1238146" cy="369332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defRPr/>
            </a:pPr>
            <a:r>
              <a:rPr lang="en-US" dirty="0"/>
              <a:t>Four</a:t>
            </a:r>
            <a:r>
              <a:rPr lang="en-US" dirty="0">
                <a:latin typeface="+mn-lt"/>
              </a:rPr>
              <a:t> clusters</a:t>
            </a:r>
          </a:p>
        </p:txBody>
      </p:sp>
      <p:sp>
        <p:nvSpPr>
          <p:cNvPr id="256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Can Obtain Any Number of Clusters</a:t>
            </a:r>
          </a:p>
        </p:txBody>
      </p:sp>
      <p:grpSp>
        <p:nvGrpSpPr>
          <p:cNvPr id="4" name="Group 3" descr="Illustration of using the dendrogram to obtain four clusters"/>
          <p:cNvGrpSpPr/>
          <p:nvPr/>
        </p:nvGrpSpPr>
        <p:grpSpPr>
          <a:xfrm>
            <a:off x="457200" y="1524000"/>
            <a:ext cx="4048124" cy="5091112"/>
            <a:chOff x="66676" y="1676400"/>
            <a:chExt cx="4048124" cy="5091112"/>
          </a:xfrm>
        </p:grpSpPr>
        <p:pic>
          <p:nvPicPr>
            <p:cNvPr id="25606" name="Picture 7"/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992" r="16982"/>
            <a:stretch>
              <a:fillRect/>
            </a:stretch>
          </p:blipFill>
          <p:spPr bwMode="auto">
            <a:xfrm>
              <a:off x="66676" y="4267200"/>
              <a:ext cx="3705328" cy="2500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25607" name="Straight Connector 9"/>
            <p:cNvCxnSpPr>
              <a:cxnSpLocks noChangeShapeType="1"/>
            </p:cNvCxnSpPr>
            <p:nvPr/>
          </p:nvCxnSpPr>
          <p:spPr bwMode="auto">
            <a:xfrm>
              <a:off x="304800" y="6096000"/>
              <a:ext cx="3810000" cy="0"/>
            </a:xfrm>
            <a:prstGeom prst="line">
              <a:avLst/>
            </a:prstGeom>
            <a:noFill/>
            <a:ln w="19050" algn="ctr">
              <a:solidFill>
                <a:srgbClr val="FF0000"/>
              </a:solidFill>
              <a:prstDash val="dash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pic>
          <p:nvPicPr>
            <p:cNvPr id="13" name="Picture 7"/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992" r="16982"/>
            <a:stretch>
              <a:fillRect/>
            </a:stretch>
          </p:blipFill>
          <p:spPr bwMode="auto">
            <a:xfrm>
              <a:off x="66676" y="1676400"/>
              <a:ext cx="3705328" cy="2500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14" name="Straight Connector 9"/>
            <p:cNvCxnSpPr>
              <a:cxnSpLocks noChangeShapeType="1"/>
            </p:cNvCxnSpPr>
            <p:nvPr/>
          </p:nvCxnSpPr>
          <p:spPr bwMode="auto">
            <a:xfrm>
              <a:off x="304800" y="2743200"/>
              <a:ext cx="3810000" cy="0"/>
            </a:xfrm>
            <a:prstGeom prst="line">
              <a:avLst/>
            </a:prstGeom>
            <a:noFill/>
            <a:ln w="19050" algn="ctr">
              <a:solidFill>
                <a:srgbClr val="FF0000"/>
              </a:solidFill>
              <a:prstDash val="dash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033480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dirty="0"/>
              <a:t>Which Clustering Method to Use?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531812" y="1608138"/>
            <a:ext cx="4040188" cy="906462"/>
          </a:xfrm>
        </p:spPr>
        <p:txBody>
          <a:bodyPr/>
          <a:lstStyle/>
          <a:p>
            <a:r>
              <a:rPr lang="en-US" altLang="en-US" dirty="0"/>
              <a:t>Factors in favor of</a:t>
            </a:r>
            <a:br>
              <a:rPr lang="en-US" altLang="en-US" dirty="0"/>
            </a:br>
            <a:r>
              <a:rPr lang="en-US" altLang="en-US" i="1" dirty="0"/>
              <a:t>k</a:t>
            </a:r>
            <a:r>
              <a:rPr lang="en-US" altLang="en-US" dirty="0"/>
              <a:t>-means</a:t>
            </a:r>
          </a:p>
        </p:txBody>
      </p:sp>
      <p:sp>
        <p:nvSpPr>
          <p:cNvPr id="32771" name="Content Placeholder 2"/>
          <p:cNvSpPr>
            <a:spLocks noGrp="1"/>
          </p:cNvSpPr>
          <p:nvPr>
            <p:ph sz="half" idx="2"/>
          </p:nvPr>
        </p:nvSpPr>
        <p:spPr>
          <a:xfrm>
            <a:off x="228600" y="2743200"/>
            <a:ext cx="3810000" cy="2286000"/>
          </a:xfrm>
        </p:spPr>
        <p:txBody>
          <a:bodyPr/>
          <a:lstStyle/>
          <a:p>
            <a:pPr marL="227013" lvl="1" indent="-227013"/>
            <a:r>
              <a:rPr lang="en-US" altLang="en-US" sz="2400" dirty="0"/>
              <a:t>Specific number of clusters desired</a:t>
            </a:r>
          </a:p>
          <a:p>
            <a:pPr marL="227013" lvl="1" indent="-227013"/>
            <a:r>
              <a:rPr lang="en-US" altLang="en-US" sz="2400" dirty="0"/>
              <a:t>Prototype points desired</a:t>
            </a:r>
          </a:p>
          <a:p>
            <a:pPr marL="227013" lvl="1" indent="-227013"/>
            <a:r>
              <a:rPr lang="en-US" altLang="en-US" sz="2400" dirty="0"/>
              <a:t>Ease of interpretation is important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4645025" y="1608138"/>
            <a:ext cx="4041775" cy="906462"/>
          </a:xfrm>
        </p:spPr>
        <p:txBody>
          <a:bodyPr/>
          <a:lstStyle/>
          <a:p>
            <a:r>
              <a:rPr lang="en-US" kern="0" dirty="0"/>
              <a:t>Factors in favor of hierarchical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>
          <a:xfrm>
            <a:off x="4343400" y="2743200"/>
            <a:ext cx="4648200" cy="2286000"/>
          </a:xfrm>
        </p:spPr>
        <p:txBody>
          <a:bodyPr/>
          <a:lstStyle/>
          <a:p>
            <a:pPr marL="227013" lvl="1" indent="-227013">
              <a:defRPr/>
            </a:pPr>
            <a:r>
              <a:rPr lang="en-US" sz="2400" kern="0" dirty="0"/>
              <a:t>Number of clusters is unknown</a:t>
            </a:r>
          </a:p>
          <a:p>
            <a:pPr marL="227013" lvl="1" indent="-227013">
              <a:defRPr/>
            </a:pPr>
            <a:r>
              <a:rPr lang="en-US" sz="2400" kern="0" dirty="0"/>
              <a:t>If identifying outliers is important</a:t>
            </a:r>
          </a:p>
          <a:p>
            <a:pPr marL="227013" lvl="1" indent="-227013">
              <a:defRPr/>
            </a:pPr>
            <a:r>
              <a:rPr lang="en-US" sz="2400" kern="0" dirty="0"/>
              <a:t>If a general sense of the structure of the data points is useful</a:t>
            </a:r>
            <a:endParaRPr lang="en-US" sz="32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457200" y="5307012"/>
            <a:ext cx="8251556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defRPr/>
            </a:pPr>
            <a:r>
              <a:rPr lang="en-US" altLang="en-US" sz="2800" kern="0" dirty="0"/>
              <a:t>There might not always be a clear winner</a:t>
            </a:r>
          </a:p>
          <a:p>
            <a:pPr>
              <a:defRPr/>
            </a:pPr>
            <a:r>
              <a:rPr lang="en-US" altLang="en-US" sz="2800" kern="0" dirty="0"/>
              <a:t>Can do both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en-US" altLang="en-US" sz="2400" kern="0" dirty="0"/>
              <a:t>Hierarchical clustering can help determine </a:t>
            </a:r>
            <a:r>
              <a:rPr lang="en-US" altLang="en-US" sz="2400" i="1" kern="0" dirty="0"/>
              <a:t>k</a:t>
            </a:r>
          </a:p>
        </p:txBody>
      </p:sp>
    </p:spTree>
    <p:extLst>
      <p:ext uri="{BB962C8B-B14F-4D97-AF65-F5344CB8AC3E}">
        <p14:creationId xmlns:p14="http://schemas.microsoft.com/office/powerpoint/2010/main" val="2292047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 altLang="en-US" dirty="0"/>
              <a:t>What Is an Association Rule?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dirty="0"/>
              <a:t>Given that a data point has certain traits,</a:t>
            </a:r>
            <a:br>
              <a:rPr lang="en-US" altLang="en-US" sz="2800" dirty="0"/>
            </a:br>
            <a:r>
              <a:rPr lang="en-US" altLang="en-US" sz="2800" dirty="0"/>
              <a:t>how likely is it to have some other trait?</a:t>
            </a:r>
          </a:p>
          <a:p>
            <a:r>
              <a:rPr lang="en-US" altLang="en-US" sz="2800" dirty="0"/>
              <a:t>If/then statements:</a:t>
            </a:r>
          </a:p>
          <a:p>
            <a:pPr lvl="1"/>
            <a:r>
              <a:rPr lang="en-US" altLang="en-US" sz="2400" dirty="0"/>
              <a:t>If a house is above 2000 sq. ft. and has a two-car garage, then its probability of having a swimming pool is 0.22.</a:t>
            </a:r>
          </a:p>
          <a:p>
            <a:pPr marL="0" indent="0">
              <a:buNone/>
            </a:pPr>
            <a:endParaRPr lang="en-US" altLang="en-US" sz="2800" dirty="0"/>
          </a:p>
          <a:p>
            <a:endParaRPr lang="en-US" altLang="en-US" sz="2800" dirty="0"/>
          </a:p>
          <a:p>
            <a:r>
              <a:rPr lang="en-US" altLang="en-US" sz="2800" dirty="0"/>
              <a:t>0.22 is the </a:t>
            </a:r>
            <a:r>
              <a:rPr lang="en-US" altLang="en-US" sz="2800" i="1" dirty="0"/>
              <a:t>confidence </a:t>
            </a:r>
            <a:r>
              <a:rPr lang="en-US" altLang="en-US" sz="2800" dirty="0"/>
              <a:t>of the association rule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838200" y="4248150"/>
            <a:ext cx="3657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b="1" i="1" dirty="0">
                <a:latin typeface="Arial" panose="020B0604020202020204" pitchFamily="34" charset="0"/>
              </a:rPr>
              <a:t>premise/antecedent/lhs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4419600" y="4254683"/>
            <a:ext cx="4267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b="1" i="1" dirty="0">
                <a:latin typeface="Arial" panose="020B0604020202020204" pitchFamily="34" charset="0"/>
              </a:rPr>
              <a:t>conclusion/consequent/</a:t>
            </a:r>
            <a:r>
              <a:rPr lang="en-US" altLang="en-US" sz="2400" b="1" i="1" dirty="0" err="1">
                <a:latin typeface="Arial" panose="020B0604020202020204" pitchFamily="34" charset="0"/>
              </a:rPr>
              <a:t>rhs</a:t>
            </a:r>
            <a:endParaRPr lang="en-US" altLang="en-US" sz="2400" b="1" i="1" dirty="0">
              <a:latin typeface="Arial" panose="020B0604020202020204" pitchFamily="34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979964" y="3105150"/>
            <a:ext cx="5039571" cy="351631"/>
          </a:xfrm>
          <a:prstGeom prst="rect">
            <a:avLst/>
          </a:prstGeom>
          <a:noFill/>
          <a:ln w="12700" algn="ctr">
            <a:solidFill>
              <a:srgbClr val="C0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cxnSp>
        <p:nvCxnSpPr>
          <p:cNvPr id="9" name="Straight Arrow Connector 8"/>
          <p:cNvCxnSpPr>
            <a:cxnSpLocks noChangeShapeType="1"/>
          </p:cNvCxnSpPr>
          <p:nvPr/>
        </p:nvCxnSpPr>
        <p:spPr bwMode="auto">
          <a:xfrm rot="5400000" flipH="1" flipV="1">
            <a:off x="2508468" y="3532388"/>
            <a:ext cx="819985" cy="685800"/>
          </a:xfrm>
          <a:prstGeom prst="straightConnector1">
            <a:avLst/>
          </a:prstGeom>
          <a:noFill/>
          <a:ln w="28575" algn="ctr">
            <a:solidFill>
              <a:srgbClr val="C0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Straight Arrow Connector 13"/>
          <p:cNvCxnSpPr>
            <a:cxnSpLocks noChangeShapeType="1"/>
          </p:cNvCxnSpPr>
          <p:nvPr/>
        </p:nvCxnSpPr>
        <p:spPr bwMode="auto">
          <a:xfrm flipH="1" flipV="1">
            <a:off x="6400800" y="3825240"/>
            <a:ext cx="322217" cy="467189"/>
          </a:xfrm>
          <a:prstGeom prst="straightConnector1">
            <a:avLst/>
          </a:prstGeom>
          <a:noFill/>
          <a:ln w="28575" algn="ctr">
            <a:solidFill>
              <a:srgbClr val="C0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5257800" y="3478428"/>
            <a:ext cx="3352800" cy="351631"/>
          </a:xfrm>
          <a:prstGeom prst="rect">
            <a:avLst/>
          </a:prstGeom>
          <a:noFill/>
          <a:ln w="12700" algn="ctr">
            <a:solidFill>
              <a:srgbClr val="C0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227329" y="3478428"/>
            <a:ext cx="1021602" cy="351631"/>
          </a:xfrm>
          <a:prstGeom prst="rect">
            <a:avLst/>
          </a:prstGeom>
          <a:noFill/>
          <a:ln w="12700" algn="ctr">
            <a:solidFill>
              <a:srgbClr val="C0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9119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1" grpId="0" uiExpand="1" build="p"/>
      <p:bldP spid="5" grpId="0"/>
      <p:bldP spid="8" grpId="0"/>
      <p:bldP spid="6" grpId="0" animBg="1"/>
      <p:bldP spid="15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What Is an Association Rule?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If a house is above 2000 sq. ft. and has a two-car garage, then its probability of having a swimming pool is 0.22.</a:t>
            </a:r>
          </a:p>
          <a:p>
            <a:pPr lvl="1"/>
            <a:r>
              <a:rPr lang="en-US" altLang="en-US" dirty="0"/>
              <a:t>But how many houses have two-car garages?</a:t>
            </a:r>
          </a:p>
          <a:p>
            <a:pPr lvl="1"/>
            <a:r>
              <a:rPr lang="en-US" altLang="en-US" dirty="0"/>
              <a:t>Are houses with two-car garages more likely to have swimming pools?</a:t>
            </a:r>
          </a:p>
          <a:p>
            <a:pPr lvl="1"/>
            <a:r>
              <a:rPr lang="en-US" altLang="en-US" dirty="0"/>
              <a:t>How likely is this house to be near good schools?</a:t>
            </a:r>
          </a:p>
          <a:p>
            <a:r>
              <a:rPr lang="en-US" altLang="en-US" dirty="0"/>
              <a:t>Lots of questions we could ask!</a:t>
            </a:r>
          </a:p>
        </p:txBody>
      </p:sp>
    </p:spTree>
    <p:extLst>
      <p:ext uri="{BB962C8B-B14F-4D97-AF65-F5344CB8AC3E}">
        <p14:creationId xmlns:p14="http://schemas.microsoft.com/office/powerpoint/2010/main" val="3254630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1" grpId="0" uiExpand="1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10"/>
  <p:tag name="MMPROD_UIDATA" val="&lt;database version=&quot;11.0&quot;&gt;&lt;object type=&quot;1&quot; unique_id=&quot;10001&quot;&gt;&lt;object type=&quot;2&quot; unique_id=&quot;10849&quot;&gt;&lt;object type=&quot;3&quot; unique_id=&quot;10850&quot;&gt;&lt;property id=&quot;20148&quot; value=&quot;5&quot;/&gt;&lt;property id=&quot;20300&quot; value=&quot;Slide 1 - &amp;quot;Insert Title Here&amp;quot;&quot;/&gt;&lt;property id=&quot;20307&quot; value=&quot;269&quot;/&gt;&lt;/object&gt;&lt;object type=&quot;3&quot; unique_id=&quot;10851&quot;&gt;&lt;property id=&quot;20148&quot; value=&quot;5&quot;/&gt;&lt;property id=&quot;20300&quot; value=&quot;Slide 2 - &amp;quot;Header&amp;quot;&quot;/&gt;&lt;property id=&quot;20307&quot; value=&quot;266&quot;/&gt;&lt;/object&gt;&lt;object type=&quot;3&quot; unique_id=&quot;10852&quot;&gt;&lt;property id=&quot;20148&quot; value=&quot;5&quot;/&gt;&lt;property id=&quot;20300&quot; value=&quot;Slide 7&quot;/&gt;&lt;property id=&quot;20307&quot; value=&quot;267&quot;/&gt;&lt;/object&gt;&lt;object type=&quot;3&quot; unique_id=&quot;10883&quot;&gt;&lt;property id=&quot;20148&quot; value=&quot;5&quot;/&gt;&lt;property id=&quot;20300&quot; value=&quot;Slide 3&quot;/&gt;&lt;property id=&quot;20307&quot; value=&quot;270&quot;/&gt;&lt;/object&gt;&lt;object type=&quot;3&quot; unique_id=&quot;10884&quot;&gt;&lt;property id=&quot;20148&quot; value=&quot;5&quot;/&gt;&lt;property id=&quot;20300&quot; value=&quot;Slide 4&quot;/&gt;&lt;property id=&quot;20307&quot; value=&quot;271&quot;/&gt;&lt;/object&gt;&lt;object type=&quot;3&quot; unique_id=&quot;10885&quot;&gt;&lt;property id=&quot;20148&quot; value=&quot;5&quot;/&gt;&lt;property id=&quot;20300&quot; value=&quot;Slide 5&quot;/&gt;&lt;property id=&quot;20307&quot; value=&quot;272&quot;/&gt;&lt;/object&gt;&lt;object type=&quot;3&quot; unique_id=&quot;10886&quot;&gt;&lt;property id=&quot;20148&quot; value=&quot;5&quot;/&gt;&lt;property id=&quot;20300&quot; value=&quot;Slide 6&quot;/&gt;&lt;property id=&quot;20307&quot; value=&quot;273&quot;/&gt;&lt;/object&gt;&lt;/object&gt;&lt;object type=&quot;8&quot; unique_id=&quot;10857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1_Body Slides">
  <a:themeElements>
    <a:clrScheme name="American University Palette">
      <a:dk1>
        <a:srgbClr val="000000"/>
      </a:dk1>
      <a:lt1>
        <a:srgbClr val="FFFFFF"/>
      </a:lt1>
      <a:dk2>
        <a:srgbClr val="5D1B14"/>
      </a:dk2>
      <a:lt2>
        <a:srgbClr val="D0C4B6"/>
      </a:lt2>
      <a:accent1>
        <a:srgbClr val="AABDBE"/>
      </a:accent1>
      <a:accent2>
        <a:srgbClr val="005099"/>
      </a:accent2>
      <a:accent3>
        <a:srgbClr val="E1E1E1"/>
      </a:accent3>
      <a:accent4>
        <a:srgbClr val="961E28"/>
      </a:accent4>
      <a:accent5>
        <a:srgbClr val="406B72"/>
      </a:accent5>
      <a:accent6>
        <a:srgbClr val="324347"/>
      </a:accent6>
      <a:hlink>
        <a:srgbClr val="0000FF"/>
      </a:hlink>
      <a:folHlink>
        <a:srgbClr val="0000F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1736</TotalTime>
  <Words>872</Words>
  <Application>Microsoft Office PowerPoint</Application>
  <PresentationFormat>On-screen Show (4:3)</PresentationFormat>
  <Paragraphs>118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1_Body Slides</vt:lpstr>
      <vt:lpstr>Hierarchical Clustering</vt:lpstr>
      <vt:lpstr>Distance Between Clusters</vt:lpstr>
      <vt:lpstr>Distance Between Clusters</vt:lpstr>
      <vt:lpstr>Dendrogram</vt:lpstr>
      <vt:lpstr>Dendrogram</vt:lpstr>
      <vt:lpstr>Can Obtain Any Number of Clusters</vt:lpstr>
      <vt:lpstr>Which Clustering Method to Use?</vt:lpstr>
      <vt:lpstr>What Is an Association Rule?</vt:lpstr>
      <vt:lpstr>What Is an Association Rule?</vt:lpstr>
      <vt:lpstr>Association Rule Metrics</vt:lpstr>
      <vt:lpstr>Shopping Cart</vt:lpstr>
      <vt:lpstr>Support</vt:lpstr>
      <vt:lpstr>Limitation of Confidence</vt:lpstr>
      <vt:lpstr>Lift Ratio</vt:lpstr>
      <vt:lpstr>Interpreting Lift Ratios</vt:lpstr>
      <vt:lpstr>Sorting and Filtering</vt:lpstr>
      <vt:lpstr>Using Association Rules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American University</dc:title>
  <dc:subject/>
  <dc:creator>Administrator</dc:creator>
  <cp:keywords/>
  <dc:description/>
  <cp:lastModifiedBy>Jay Simon</cp:lastModifiedBy>
  <cp:revision>140</cp:revision>
  <dcterms:created xsi:type="dcterms:W3CDTF">2016-03-21T14:12:59Z</dcterms:created>
  <dcterms:modified xsi:type="dcterms:W3CDTF">2022-07-27T21:52:17Z</dcterms:modified>
  <cp:category/>
</cp:coreProperties>
</file>

<file path=docProps/thumbnail.jpeg>
</file>